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Kanit" panose="020B0604020202020204" charset="-34"/>
      <p:regular r:id="rId10"/>
    </p:embeddedFont>
    <p:embeddedFont>
      <p:font typeface="Martel Sans Ligh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28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515" y="797243"/>
            <a:ext cx="7760970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BÁO CÁO PHÂN TÍCH VÀ THIẾT KẾ PHẦN MỀM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1515" y="2255877"/>
            <a:ext cx="7760970" cy="348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150"/>
              </a:lnSpc>
              <a:buNone/>
            </a:pPr>
            <a:r>
              <a:rPr lang="en-US" sz="7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HỆ THỐNG QUẢN LÝ CỬA HÀNG SÁCH ĐIỆN TỬ</a:t>
            </a:r>
            <a:endParaRPr lang="en-US" sz="7300" dirty="0"/>
          </a:p>
        </p:txBody>
      </p:sp>
      <p:sp>
        <p:nvSpPr>
          <p:cNvPr id="5" name="Text 2"/>
          <p:cNvSpPr/>
          <p:nvPr/>
        </p:nvSpPr>
        <p:spPr>
          <a:xfrm>
            <a:off x="691515" y="6039088"/>
            <a:ext cx="776097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Trường Đại học Phenikaa - Khoa Công nghệ Thông tin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1515" y="6577608"/>
            <a:ext cx="776097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Giảng viên hướng dẫn: Vũ Quang Dũng, Nguyễn Xuân Quế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1515" y="7116128"/>
            <a:ext cx="776097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Nhóm 7: Dương Nhật Minh, Nguyễn Thị Kiều Loan, Hà Nam Khánh, Đoàn Tiến Dũng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568" y="426244"/>
            <a:ext cx="5808821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GIỚI THIỆU VÀ MÔ HÌNH PHÁT TRIỂN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2568" y="1269802"/>
            <a:ext cx="2918222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Đặt Vấn Đề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42568" y="1789509"/>
            <a:ext cx="658356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Quản lý sách truyền thống gặp nhiều hạn chế về tồn kho và phân phối. Cần xây dựng hệ thống trực tuyến để: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2568" y="2424946"/>
            <a:ext cx="65835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Khách hàng dễ dàng tra cứu, tìm kiếm và đặt mua sách mọi lúc, mọi nơi.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2568" y="2727127"/>
            <a:ext cx="65835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Nhà quản lý kiểm soát sản phẩm, đơn hàng, tồn kho hiệu quả.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2568" y="3130153"/>
            <a:ext cx="2918222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Mô Hình Quy Trình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42568" y="3649861"/>
            <a:ext cx="658356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Dự án sử dụng mô hình </a:t>
            </a: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Agile</a:t>
            </a: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với các Sprint ngắn (2-4 tuần) để phát triển lặp lại, linh hoạt xử lý thay đổi yêu cầu và đảm bảo triển khai nhanh chóng.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91" y="1289090"/>
            <a:ext cx="6583561" cy="658356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511891" y="8046958"/>
            <a:ext cx="6583561" cy="906661"/>
          </a:xfrm>
          <a:prstGeom prst="roundRect">
            <a:avLst>
              <a:gd name="adj" fmla="val 2565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1" y="8257342"/>
            <a:ext cx="193715" cy="1550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15645" y="8240673"/>
            <a:ext cx="5924788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Mục tiêu: Xây dựng ứng dụng web với các chức năng quản lý sách, đơn hàng, người dùng (khách hàng, admin, thủ kho) và tồn kho.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596" y="483394"/>
            <a:ext cx="4136469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CÔNG NGHỆ SỬ DỤNG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01596" y="1263968"/>
            <a:ext cx="791360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Hệ thống được xây dựng trên nền tảng công nghệ hiện đại, đảm bảo hiệu năng và khả năng mở rộng.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1596" y="2024420"/>
            <a:ext cx="527328" cy="5273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1596" y="2771418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Backend: Spring Boot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101596" y="3135273"/>
            <a:ext cx="791360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Framework Java mạnh mẽ, cấu hình đơn giản, tích hợp Spring Data JPA/Hibernate và Spring Security để tối ưu hiệu suất và bảo mật.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1596" y="4049554"/>
            <a:ext cx="527328" cy="5273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01596" y="4796552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Frontend: Thymeleaf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101596" y="5160407"/>
            <a:ext cx="791360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Template engine thân thiện, tích hợp tốt với Spring Boot, hỗ trợ xây dựng giao diện web hiện đại (HTML5) và UI động.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1596" y="6074688"/>
            <a:ext cx="527328" cy="527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01596" y="6821686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Cơ sở dữ liệu: MySQL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101596" y="7185541"/>
            <a:ext cx="791360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Hệ quản trị CSDL quan hệ ổn định, khả năng mở rộng cao, tương thích tốt với JPA/Hibernate, đảm bảo tính nhất quán dữ liệu.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63" y="518517"/>
            <a:ext cx="7510224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CÁC TÁC NHÂN VÀ CHỨC NĂNG CHÍNH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9963" y="1450062"/>
            <a:ext cx="133104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Hệ thống được thiết kế để phục vụ 4 nhóm tác nhân chính với các chức năng chuyên biệt.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9963" y="1963817"/>
            <a:ext cx="6560939" cy="2783324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2823" y="1986677"/>
            <a:ext cx="6515219" cy="565666"/>
          </a:xfrm>
          <a:prstGeom prst="roundRect">
            <a:avLst>
              <a:gd name="adj" fmla="val 15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046" y="2128123"/>
            <a:ext cx="282773" cy="2827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1299" y="2740819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Người Dùng (User)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71299" y="3131106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Đăng ký/Đăng nhập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71299" y="3498771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Tìm kiếm, xem chi tiết sách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71299" y="3866436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Đặt hàng, Thanh toán, Hủy đơn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71299" y="4234101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Xem danh sách đơn hàng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09378" y="1963817"/>
            <a:ext cx="6561058" cy="2783324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432238" y="1986677"/>
            <a:ext cx="6515338" cy="565666"/>
          </a:xfrm>
          <a:prstGeom prst="roundRect">
            <a:avLst>
              <a:gd name="adj" fmla="val 15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8461" y="2128123"/>
            <a:ext cx="282773" cy="28277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0714" y="2740819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Quản Trị Viên (Admin)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620714" y="3131106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Xem, Xác nhận/Hủy đơn hàng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7620714" y="3498771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Khóa/Mở khóa tài khoản người dùng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620714" y="3866436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Thống kê doanh số bán hàng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7620714" y="4234101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Quản lý tài khoản Shipper</a:t>
            </a:r>
            <a:endParaRPr lang="en-US" sz="1450" dirty="0"/>
          </a:p>
        </p:txBody>
      </p:sp>
      <p:sp>
        <p:nvSpPr>
          <p:cNvPr id="20" name="Shape 16"/>
          <p:cNvSpPr/>
          <p:nvPr/>
        </p:nvSpPr>
        <p:spPr>
          <a:xfrm>
            <a:off x="659963" y="4935617"/>
            <a:ext cx="6560939" cy="2783324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682823" y="4958477"/>
            <a:ext cx="6515219" cy="565666"/>
          </a:xfrm>
          <a:prstGeom prst="roundRect">
            <a:avLst>
              <a:gd name="adj" fmla="val 15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9046" y="5099923"/>
            <a:ext cx="282773" cy="28277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71299" y="5712619"/>
            <a:ext cx="228385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Thủ Kho (Store Keeper)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871299" y="6102906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Thêm, Xóa, Cập nhật sách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871299" y="6470571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Xem danh sách hàng tồn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871299" y="6838236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Cập nhật số lượng sách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871299" y="7205901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Xác nhận vận chuyển đơn hàng</a:t>
            </a:r>
            <a:endParaRPr lang="en-US" sz="1450" dirty="0"/>
          </a:p>
        </p:txBody>
      </p:sp>
      <p:sp>
        <p:nvSpPr>
          <p:cNvPr id="28" name="Shape 23"/>
          <p:cNvSpPr/>
          <p:nvPr/>
        </p:nvSpPr>
        <p:spPr>
          <a:xfrm>
            <a:off x="7409378" y="4935617"/>
            <a:ext cx="6561058" cy="2783324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4"/>
          <p:cNvSpPr/>
          <p:nvPr/>
        </p:nvSpPr>
        <p:spPr>
          <a:xfrm>
            <a:off x="7432238" y="4958477"/>
            <a:ext cx="6515338" cy="565666"/>
          </a:xfrm>
          <a:prstGeom prst="roundRect">
            <a:avLst>
              <a:gd name="adj" fmla="val 15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8461" y="5099923"/>
            <a:ext cx="282773" cy="282773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620714" y="5712619"/>
            <a:ext cx="282999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Người Vận Chuyển (Shipper)</a:t>
            </a:r>
            <a:endParaRPr lang="en-US" sz="1700" dirty="0"/>
          </a:p>
        </p:txBody>
      </p:sp>
      <p:sp>
        <p:nvSpPr>
          <p:cNvPr id="32" name="Text 26"/>
          <p:cNvSpPr/>
          <p:nvPr/>
        </p:nvSpPr>
        <p:spPr>
          <a:xfrm>
            <a:off x="7620714" y="6102906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Xem danh sách đơn hàng cần giao</a:t>
            </a:r>
            <a:endParaRPr lang="en-US" sz="1450" dirty="0"/>
          </a:p>
        </p:txBody>
      </p:sp>
      <p:sp>
        <p:nvSpPr>
          <p:cNvPr id="33" name="Text 27"/>
          <p:cNvSpPr/>
          <p:nvPr/>
        </p:nvSpPr>
        <p:spPr>
          <a:xfrm>
            <a:off x="7620714" y="6470571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Xác nhận tình trạng vận chuyển (Thành công/Thất bại)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973" y="429816"/>
            <a:ext cx="6711077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QUY TRÌNH NGHIỆP VỤ CHÍNH: ĐẶT HÀNG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6973" y="1202055"/>
            <a:ext cx="1353645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Quy trình đặt hàng là cốt lõi, liên quan đến nhiều tác nhân và bước xử lý.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04" y="1627822"/>
            <a:ext cx="10526673" cy="48177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5150" y="2830684"/>
            <a:ext cx="676821" cy="676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12145" y="5312714"/>
            <a:ext cx="1976318" cy="358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Người giao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7350" y="2831953"/>
            <a:ext cx="676821" cy="6768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1443" y="5312714"/>
            <a:ext cx="1976318" cy="358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Thủ kho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0185" y="2831953"/>
            <a:ext cx="676821" cy="6768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44278" y="5312714"/>
            <a:ext cx="1976318" cy="358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9483" y="2831953"/>
            <a:ext cx="676821" cy="6768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612966" y="5312714"/>
            <a:ext cx="1976318" cy="358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Người dùng</a:t>
            </a:r>
            <a:endParaRPr lang="en-US" sz="1250" dirty="0"/>
          </a:p>
        </p:txBody>
      </p:sp>
      <p:sp>
        <p:nvSpPr>
          <p:cNvPr id="13" name="Shape 6"/>
          <p:cNvSpPr/>
          <p:nvPr/>
        </p:nvSpPr>
        <p:spPr>
          <a:xfrm>
            <a:off x="546913" y="7183338"/>
            <a:ext cx="13536454" cy="22860"/>
          </a:xfrm>
          <a:prstGeom prst="roundRect">
            <a:avLst>
              <a:gd name="adj" fmla="val 10255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7"/>
          <p:cNvSpPr/>
          <p:nvPr/>
        </p:nvSpPr>
        <p:spPr>
          <a:xfrm>
            <a:off x="3184208" y="7351216"/>
            <a:ext cx="22860" cy="312539"/>
          </a:xfrm>
          <a:prstGeom prst="roundRect">
            <a:avLst>
              <a:gd name="adj" fmla="val 10255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7059" y="7605058"/>
            <a:ext cx="117157" cy="11715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51804" y="6225445"/>
            <a:ext cx="1838801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Đặt Hàng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546973" y="6498057"/>
            <a:ext cx="4984909" cy="15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Người dùng tạo đơn hàng.</a:t>
            </a:r>
            <a:endParaRPr lang="en-US" sz="1200" dirty="0"/>
          </a:p>
        </p:txBody>
      </p:sp>
      <p:sp>
        <p:nvSpPr>
          <p:cNvPr id="18" name="Shape 10"/>
          <p:cNvSpPr/>
          <p:nvPr/>
        </p:nvSpPr>
        <p:spPr>
          <a:xfrm>
            <a:off x="5760185" y="7265343"/>
            <a:ext cx="22860" cy="312539"/>
          </a:xfrm>
          <a:prstGeom prst="roundRect">
            <a:avLst>
              <a:gd name="adj" fmla="val 10255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3354" y="7605058"/>
            <a:ext cx="117157" cy="11715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717733" y="7548740"/>
            <a:ext cx="1838801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 Xác Nhận</a:t>
            </a:r>
            <a:endParaRPr lang="en-US" sz="1400" dirty="0"/>
          </a:p>
        </p:txBody>
      </p:sp>
      <p:sp>
        <p:nvSpPr>
          <p:cNvPr id="21" name="Text 12"/>
          <p:cNvSpPr/>
          <p:nvPr/>
        </p:nvSpPr>
        <p:spPr>
          <a:xfrm>
            <a:off x="3449479" y="7882533"/>
            <a:ext cx="498502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Kiểm tra tính hợp lệ, chuyển trạng thái.</a:t>
            </a:r>
            <a:endParaRPr lang="en-US" sz="1200" dirty="0"/>
          </a:p>
        </p:txBody>
      </p:sp>
      <p:sp>
        <p:nvSpPr>
          <p:cNvPr id="22" name="Shape 13"/>
          <p:cNvSpPr/>
          <p:nvPr/>
        </p:nvSpPr>
        <p:spPr>
          <a:xfrm>
            <a:off x="8649392" y="6835080"/>
            <a:ext cx="22860" cy="312539"/>
          </a:xfrm>
          <a:prstGeom prst="roundRect">
            <a:avLst>
              <a:gd name="adj" fmla="val 10255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8220" y="7089040"/>
            <a:ext cx="117157" cy="11715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752852" y="6286059"/>
            <a:ext cx="1838801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Thủ Kho Vận Chuyển</a:t>
            </a:r>
            <a:endParaRPr lang="en-US" sz="1400" dirty="0"/>
          </a:p>
        </p:txBody>
      </p:sp>
      <p:sp>
        <p:nvSpPr>
          <p:cNvPr id="25" name="Text 15"/>
          <p:cNvSpPr/>
          <p:nvPr/>
        </p:nvSpPr>
        <p:spPr>
          <a:xfrm>
            <a:off x="6207145" y="6546561"/>
            <a:ext cx="498502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Kiểm tra tồn kho, đóng gói, xác nhận vận chuyển.</a:t>
            </a:r>
            <a:endParaRPr lang="en-US" sz="1200" dirty="0"/>
          </a:p>
        </p:txBody>
      </p:sp>
      <p:sp>
        <p:nvSpPr>
          <p:cNvPr id="26" name="Shape 16"/>
          <p:cNvSpPr/>
          <p:nvPr/>
        </p:nvSpPr>
        <p:spPr>
          <a:xfrm>
            <a:off x="11030700" y="7254805"/>
            <a:ext cx="22860" cy="312539"/>
          </a:xfrm>
          <a:prstGeom prst="roundRect">
            <a:avLst>
              <a:gd name="adj" fmla="val 10255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6065" y="7147619"/>
            <a:ext cx="117157" cy="11715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0249662" y="7511504"/>
            <a:ext cx="1838801" cy="132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Shipper Giao Hàng</a:t>
            </a:r>
            <a:endParaRPr lang="en-US" sz="1400" dirty="0"/>
          </a:p>
        </p:txBody>
      </p:sp>
      <p:sp>
        <p:nvSpPr>
          <p:cNvPr id="29" name="Text 18"/>
          <p:cNvSpPr/>
          <p:nvPr/>
        </p:nvSpPr>
        <p:spPr>
          <a:xfrm>
            <a:off x="8434507" y="7841813"/>
            <a:ext cx="498502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Cập nhật trạng thái giao hàng (Thành công/Thất bại).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3278"/>
            <a:ext cx="622458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THỐNG KÊ DOANH THU (ADMIN)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2820" y="1434822"/>
            <a:ext cx="1332476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Quản trị viên có thể theo dõi hiệu suất kinh doanh thông qua chức năng thống kê chi tiết.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0" y="2152888"/>
            <a:ext cx="7812762" cy="381547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280410" y="5968365"/>
            <a:ext cx="186452" cy="186452"/>
          </a:xfrm>
          <a:prstGeom prst="roundRect">
            <a:avLst>
              <a:gd name="adj" fmla="val 9808"/>
            </a:avLst>
          </a:prstGeom>
          <a:solidFill>
            <a:srgbClr val="D4021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27822" y="5968365"/>
            <a:ext cx="955119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Doanh Thu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35341" y="5968365"/>
            <a:ext cx="186452" cy="186452"/>
          </a:xfrm>
          <a:prstGeom prst="roundRect">
            <a:avLst>
              <a:gd name="adj" fmla="val 9808"/>
            </a:avLst>
          </a:prstGeom>
          <a:solidFill>
            <a:srgbClr val="FD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82753" y="5968365"/>
            <a:ext cx="1129665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Chi Phí Nhập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928259" y="2129552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Các Chỉ Số Chính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8928259" y="2761774"/>
            <a:ext cx="5056823" cy="615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220M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10359390" y="3610213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Doanh Thu Cao Nhất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928259" y="4070866"/>
            <a:ext cx="50568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Đạt được trong Tháng 3.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928259" y="4835604"/>
            <a:ext cx="5056823" cy="615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4800" dirty="0"/>
          </a:p>
        </p:txBody>
      </p:sp>
      <p:sp>
        <p:nvSpPr>
          <p:cNvPr id="14" name="Text 11"/>
          <p:cNvSpPr/>
          <p:nvPr/>
        </p:nvSpPr>
        <p:spPr>
          <a:xfrm>
            <a:off x="10359390" y="5684044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Sách Bán Chạy Nhất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928259" y="6144697"/>
            <a:ext cx="50568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Top 3 đầu sách được yêu thích.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928259" y="6652974"/>
            <a:ext cx="5056823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Hệ thống cho phép Admin xem tổng doanh thu, chi phí nhập, sách bán chạy/ế nhất và biểu đồ doanh thu theo ngày/tháng/năm.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937617"/>
            <a:ext cx="6453426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BẢO TRÌ VÀ NÂNG CẤP HỆ THỐNG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42223" y="1844159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Bảo trì định kỳ đảm bảo hệ thống ổn định, an toàn và có khả năng mở rộng.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3" y="2463522"/>
            <a:ext cx="4345781" cy="22019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309" y="2463522"/>
            <a:ext cx="4345781" cy="22019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776" y="2463522"/>
            <a:ext cx="4345781" cy="220194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041" y="4997113"/>
            <a:ext cx="275153" cy="27515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38488" y="4991338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Bảo Trì Sửa Lỗi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1238488" y="5371148"/>
            <a:ext cx="596205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Khắc phục lỗi hiển thị tồn kho, lỗi tính toán tổng tiền, và lỗi thanh toán.</a:t>
            </a:r>
            <a:endParaRPr lang="en-US" sz="1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675" y="4997113"/>
            <a:ext cx="275153" cy="27515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026122" y="4991338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Bảo Trì Hoàn Thiện</a:t>
            </a:r>
            <a:endParaRPr lang="en-US" sz="1650" dirty="0"/>
          </a:p>
        </p:txBody>
      </p:sp>
      <p:sp>
        <p:nvSpPr>
          <p:cNvPr id="12" name="Text 5"/>
          <p:cNvSpPr/>
          <p:nvPr/>
        </p:nvSpPr>
        <p:spPr>
          <a:xfrm>
            <a:off x="8026122" y="5371148"/>
            <a:ext cx="596205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Cải thiện giao diện, tối ưu hóa truy vấn (thêm index MySQL), và thêm chức năng lọc sách.</a:t>
            </a:r>
            <a:endParaRPr lang="en-US" sz="14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041" y="6330851"/>
            <a:ext cx="275153" cy="27515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238488" y="6325076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Bảo Trì Phòng Ngừa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1238488" y="6704886"/>
            <a:ext cx="596205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Cập nhật thư viện (Spring Boot, Hibernate) và vá lỗ hổng bảo mật (XSS).</a:t>
            </a:r>
            <a:endParaRPr lang="en-US" sz="14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675" y="6330851"/>
            <a:ext cx="275153" cy="27515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026122" y="6325076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Bảo Trì Thích Ứng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8026122" y="6704886"/>
            <a:ext cx="596205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Tích hợp API thanh toán mới (MoMo/VNPay) và mở rộng sang mô hình đa cửa hàng.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792</Words>
  <Application>Microsoft Office PowerPoint</Application>
  <PresentationFormat>Custom</PresentationFormat>
  <Paragraphs>84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Kanit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nhatminh.st.04@gmail.com</cp:lastModifiedBy>
  <cp:revision>2</cp:revision>
  <dcterms:created xsi:type="dcterms:W3CDTF">2025-10-24T09:51:15Z</dcterms:created>
  <dcterms:modified xsi:type="dcterms:W3CDTF">2025-10-24T09:55:19Z</dcterms:modified>
</cp:coreProperties>
</file>